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4" r:id="rId1"/>
  </p:sldMasterIdLst>
  <p:notesMasterIdLst>
    <p:notesMasterId r:id="rId30"/>
  </p:notesMasterIdLst>
  <p:sldIdLst>
    <p:sldId id="256" r:id="rId2"/>
    <p:sldId id="266" r:id="rId3"/>
    <p:sldId id="267" r:id="rId4"/>
    <p:sldId id="322" r:id="rId5"/>
    <p:sldId id="323" r:id="rId6"/>
    <p:sldId id="324" r:id="rId7"/>
    <p:sldId id="325" r:id="rId8"/>
    <p:sldId id="326" r:id="rId9"/>
    <p:sldId id="327" r:id="rId10"/>
    <p:sldId id="328" r:id="rId11"/>
    <p:sldId id="329" r:id="rId12"/>
    <p:sldId id="330" r:id="rId13"/>
    <p:sldId id="331" r:id="rId14"/>
    <p:sldId id="332" r:id="rId15"/>
    <p:sldId id="297" r:id="rId16"/>
    <p:sldId id="320" r:id="rId17"/>
    <p:sldId id="263" r:id="rId18"/>
    <p:sldId id="291" r:id="rId19"/>
    <p:sldId id="334" r:id="rId20"/>
    <p:sldId id="335" r:id="rId21"/>
    <p:sldId id="333" r:id="rId22"/>
    <p:sldId id="257" r:id="rId23"/>
    <p:sldId id="321" r:id="rId24"/>
    <p:sldId id="290" r:id="rId25"/>
    <p:sldId id="336" r:id="rId26"/>
    <p:sldId id="337" r:id="rId27"/>
    <p:sldId id="319" r:id="rId28"/>
    <p:sldId id="338" r:id="rId29"/>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hangingPunct="1">
              <a:defRPr sz="1200">
                <a:latin typeface="Arial" charset="0"/>
                <a:ea typeface="ＭＳ Ｐゴシック" charset="0"/>
                <a:cs typeface="Arial" charset="0"/>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B97797CA-F1B2-4BD0-BE49-F9CBBA9219A0}" type="datetimeFigureOut">
              <a:rPr lang="en-US" altLang="en-US"/>
              <a:pPr>
                <a:defRPr/>
              </a:pPr>
              <a:t>10/20/2017</a:t>
            </a:fld>
            <a:endParaRPr lang="en-US" alt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hangingPunct="1">
              <a:defRPr sz="1200">
                <a:latin typeface="Arial" charset="0"/>
                <a:ea typeface="ＭＳ Ｐゴシック" charset="0"/>
                <a:cs typeface="Arial" charset="0"/>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BC463EC-5504-47EA-B09C-0E4CC31E48EC}" type="slidenum">
              <a:rPr lang="en-US" altLang="en-US"/>
              <a:pPr>
                <a:defRPr/>
              </a:pPr>
              <a:t>‹#›</a:t>
            </a:fld>
            <a:endParaRPr lang="en-US" altLang="en-US"/>
          </a:p>
        </p:txBody>
      </p:sp>
    </p:spTree>
    <p:extLst>
      <p:ext uri="{BB962C8B-B14F-4D97-AF65-F5344CB8AC3E}">
        <p14:creationId xmlns:p14="http://schemas.microsoft.com/office/powerpoint/2010/main" val="137870679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Transportation information (2017-2018):</a:t>
            </a:r>
          </a:p>
          <a:p>
            <a:pPr eaLnBrk="1" hangingPunct="1">
              <a:spcBef>
                <a:spcPct val="0"/>
              </a:spcBef>
            </a:pPr>
            <a:r>
              <a:rPr lang="en-US" altLang="en-US" smtClean="0"/>
              <a:t>$200 per bus up </a:t>
            </a:r>
          </a:p>
          <a:p>
            <a:pPr eaLnBrk="1" hangingPunct="1">
              <a:spcBef>
                <a:spcPct val="0"/>
              </a:spcBef>
            </a:pPr>
            <a:r>
              <a:rPr lang="en-US" altLang="en-US" smtClean="0"/>
              <a:t>$200 per bus down this includes the extra mileage.</a:t>
            </a:r>
          </a:p>
          <a:p>
            <a:pPr eaLnBrk="1" hangingPunct="1">
              <a:spcBef>
                <a:spcPct val="0"/>
              </a:spcBef>
            </a:pPr>
            <a:r>
              <a:rPr lang="en-US" altLang="en-US" smtClean="0"/>
              <a:t>A total of $400 for 1 bus.</a:t>
            </a:r>
          </a:p>
          <a:p>
            <a:pPr eaLnBrk="1" hangingPunct="1">
              <a:spcBef>
                <a:spcPct val="0"/>
              </a:spcBef>
            </a:pPr>
            <a:endParaRPr lang="en-US" altLang="en-US" smtClean="0"/>
          </a:p>
          <a:p>
            <a:pPr eaLnBrk="1" hangingPunct="1">
              <a:spcBef>
                <a:spcPct val="0"/>
              </a:spcBef>
            </a:pPr>
            <a:r>
              <a:rPr lang="en-US" altLang="en-US" smtClean="0"/>
              <a:t>If we decide to have the bus stop along the way, it will cost $1.84 every 5 minutes.</a:t>
            </a:r>
          </a:p>
          <a:p>
            <a:pPr eaLnBrk="1" hangingPunct="1">
              <a:spcBef>
                <a:spcPct val="0"/>
              </a:spcBef>
            </a:pPr>
            <a:endParaRPr lang="en-US" altLang="en-US" smtClean="0"/>
          </a:p>
          <a:p>
            <a:pPr eaLnBrk="1" hangingPunct="1">
              <a:spcBef>
                <a:spcPct val="0"/>
              </a:spcBef>
            </a:pPr>
            <a:r>
              <a:rPr lang="en-US" altLang="en-US" smtClean="0"/>
              <a:t>A bus can legally hold 71 students.</a:t>
            </a:r>
          </a:p>
          <a:p>
            <a:pPr eaLnBrk="1" hangingPunct="1">
              <a:spcBef>
                <a:spcPct val="0"/>
              </a:spcBef>
            </a:pPr>
            <a:r>
              <a:rPr lang="en-US" altLang="en-US" smtClean="0"/>
              <a:t>If we have 2 students to a seat, a bus can hold 48 students.</a:t>
            </a:r>
          </a:p>
          <a:p>
            <a:pPr eaLnBrk="1" hangingPunct="1">
              <a:spcBef>
                <a:spcPct val="0"/>
              </a:spcBef>
            </a:pPr>
            <a:endParaRPr lang="en-US" altLang="en-US" smtClean="0"/>
          </a:p>
          <a:p>
            <a:pPr eaLnBrk="1" hangingPunct="1">
              <a:spcBef>
                <a:spcPct val="0"/>
              </a:spcBef>
            </a:pPr>
            <a:r>
              <a:rPr lang="en-US" altLang="en-US" smtClean="0"/>
              <a:t>We need to keep in mind how many busses we need if we are going to also haul up the gear. Suggestion have parents take up the gear.</a:t>
            </a:r>
          </a:p>
          <a:p>
            <a:pPr eaLnBrk="1" hangingPunct="1">
              <a:spcBef>
                <a:spcPct val="0"/>
              </a:spcBef>
            </a:pPr>
            <a:endParaRPr lang="en-US" altLang="en-US" smtClean="0"/>
          </a:p>
          <a:p>
            <a:pPr eaLnBrk="1" hangingPunct="1">
              <a:spcBef>
                <a:spcPct val="0"/>
              </a:spcBef>
            </a:pPr>
            <a:r>
              <a:rPr lang="en-US" altLang="en-US" smtClean="0"/>
              <a:t>Requesting a bus, we must put it in as two trips.  A bus going up to MOSS and a second trip a bus coming back from MOSS</a:t>
            </a:r>
          </a:p>
          <a:p>
            <a:pPr eaLnBrk="1" hangingPunct="1">
              <a:spcBef>
                <a:spcPct val="0"/>
              </a:spcBef>
            </a:pPr>
            <a:endParaRPr lang="en-US" altLang="en-US" smtClean="0"/>
          </a:p>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591265D-3CF5-4CD6-B391-37159818C28F}" type="slidenum">
              <a:rPr lang="en-US" altLang="en-US"/>
              <a:pPr/>
              <a:t>22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Transportation information (2017-2018):</a:t>
            </a:r>
          </a:p>
          <a:p>
            <a:pPr eaLnBrk="1" hangingPunct="1">
              <a:spcBef>
                <a:spcPct val="0"/>
              </a:spcBef>
            </a:pPr>
            <a:r>
              <a:rPr lang="en-US" altLang="en-US" smtClean="0"/>
              <a:t>$200 per bus up </a:t>
            </a:r>
          </a:p>
          <a:p>
            <a:pPr eaLnBrk="1" hangingPunct="1">
              <a:spcBef>
                <a:spcPct val="0"/>
              </a:spcBef>
            </a:pPr>
            <a:r>
              <a:rPr lang="en-US" altLang="en-US" smtClean="0"/>
              <a:t>$200 per bus down this includes the extra mileage.</a:t>
            </a:r>
          </a:p>
          <a:p>
            <a:pPr eaLnBrk="1" hangingPunct="1">
              <a:spcBef>
                <a:spcPct val="0"/>
              </a:spcBef>
            </a:pPr>
            <a:r>
              <a:rPr lang="en-US" altLang="en-US" smtClean="0"/>
              <a:t>A total of $400 for 1 bus.</a:t>
            </a:r>
          </a:p>
          <a:p>
            <a:pPr eaLnBrk="1" hangingPunct="1">
              <a:spcBef>
                <a:spcPct val="0"/>
              </a:spcBef>
            </a:pPr>
            <a:endParaRPr lang="en-US" altLang="en-US" smtClean="0"/>
          </a:p>
          <a:p>
            <a:pPr eaLnBrk="1" hangingPunct="1">
              <a:spcBef>
                <a:spcPct val="0"/>
              </a:spcBef>
            </a:pPr>
            <a:r>
              <a:rPr lang="en-US" altLang="en-US" smtClean="0"/>
              <a:t>If we decide to have the bus stop along the way, it will cost $1.84 every 5 minutes.</a:t>
            </a:r>
          </a:p>
          <a:p>
            <a:pPr eaLnBrk="1" hangingPunct="1">
              <a:spcBef>
                <a:spcPct val="0"/>
              </a:spcBef>
            </a:pPr>
            <a:endParaRPr lang="en-US" altLang="en-US" smtClean="0"/>
          </a:p>
          <a:p>
            <a:pPr eaLnBrk="1" hangingPunct="1">
              <a:spcBef>
                <a:spcPct val="0"/>
              </a:spcBef>
            </a:pPr>
            <a:r>
              <a:rPr lang="en-US" altLang="en-US" smtClean="0"/>
              <a:t>A bus can legally hold 71 students.</a:t>
            </a:r>
          </a:p>
          <a:p>
            <a:pPr eaLnBrk="1" hangingPunct="1">
              <a:spcBef>
                <a:spcPct val="0"/>
              </a:spcBef>
            </a:pPr>
            <a:r>
              <a:rPr lang="en-US" altLang="en-US" smtClean="0"/>
              <a:t>If we have 2 students to a seat, a bus can hold 48 students.</a:t>
            </a:r>
          </a:p>
          <a:p>
            <a:pPr eaLnBrk="1" hangingPunct="1">
              <a:spcBef>
                <a:spcPct val="0"/>
              </a:spcBef>
            </a:pPr>
            <a:endParaRPr lang="en-US" altLang="en-US" smtClean="0"/>
          </a:p>
          <a:p>
            <a:pPr eaLnBrk="1" hangingPunct="1">
              <a:spcBef>
                <a:spcPct val="0"/>
              </a:spcBef>
            </a:pPr>
            <a:r>
              <a:rPr lang="en-US" altLang="en-US" smtClean="0"/>
              <a:t>We need to keep in mind how many busses we need if we are going to also haul up the gear. Suggestion have parents take up the gear.</a:t>
            </a:r>
          </a:p>
          <a:p>
            <a:pPr eaLnBrk="1" hangingPunct="1">
              <a:spcBef>
                <a:spcPct val="0"/>
              </a:spcBef>
            </a:pPr>
            <a:endParaRPr lang="en-US" altLang="en-US" smtClean="0"/>
          </a:p>
          <a:p>
            <a:pPr eaLnBrk="1" hangingPunct="1">
              <a:spcBef>
                <a:spcPct val="0"/>
              </a:spcBef>
            </a:pPr>
            <a:r>
              <a:rPr lang="en-US" altLang="en-US" smtClean="0"/>
              <a:t>Requesting a bus, we must put it in as two trips.  A bus going up to MOSS and a second trip a bus coming back from MOSS</a:t>
            </a:r>
          </a:p>
          <a:p>
            <a:pPr eaLnBrk="1" hangingPunct="1">
              <a:spcBef>
                <a:spcPct val="0"/>
              </a:spcBef>
            </a:pPr>
            <a:endParaRPr lang="en-US" altLang="en-US" smtClean="0"/>
          </a:p>
          <a:p>
            <a:pPr eaLnBrk="1" hangingPunct="1">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591265D-3CF5-4CD6-B391-37159818C28F}" type="slidenum">
              <a:rPr lang="en-US" altLang="en-US"/>
              <a:pPr/>
              <a:t>23</a:t>
            </a:fld>
            <a:endParaRPr lang="en-US" altLang="en-US"/>
          </a:p>
        </p:txBody>
      </p:sp>
    </p:spTree>
    <p:extLst>
      <p:ext uri="{BB962C8B-B14F-4D97-AF65-F5344CB8AC3E}">
        <p14:creationId xmlns:p14="http://schemas.microsoft.com/office/powerpoint/2010/main" val="1829498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pPr>
              <a:defRPr/>
            </a:pPr>
            <a:fld id="{92983B40-263E-497C-B092-018C7F6942B9}" type="datetimeFigureOut">
              <a:rPr lang="en-US" altLang="en-US" smtClean="0"/>
              <a:pPr>
                <a:defRPr/>
              </a:pPr>
              <a:t>10/20/2017</a:t>
            </a:fld>
            <a:endParaRPr lang="en-US" altLang="en-US"/>
          </a:p>
        </p:txBody>
      </p:sp>
      <p:sp>
        <p:nvSpPr>
          <p:cNvPr id="5" name="Footer Placeholder 4"/>
          <p:cNvSpPr>
            <a:spLocks noGrp="1"/>
          </p:cNvSpPr>
          <p:nvPr>
            <p:ph type="ftr" sz="quarter" idx="11"/>
          </p:nvPr>
        </p:nvSpPr>
        <p:spPr>
          <a:xfrm>
            <a:off x="1921934" y="5054602"/>
            <a:ext cx="4064860" cy="279400"/>
          </a:xfrm>
        </p:spPr>
        <p:txBody>
          <a:bodyPr/>
          <a:lstStyle/>
          <a:p>
            <a:pPr>
              <a:defRPr/>
            </a:pPr>
            <a:endParaRPr lang="en-US"/>
          </a:p>
        </p:txBody>
      </p:sp>
      <p:sp>
        <p:nvSpPr>
          <p:cNvPr id="6" name="Slide Number Placeholder 5"/>
          <p:cNvSpPr>
            <a:spLocks noGrp="1"/>
          </p:cNvSpPr>
          <p:nvPr>
            <p:ph type="sldNum" sz="quarter" idx="12"/>
          </p:nvPr>
        </p:nvSpPr>
        <p:spPr>
          <a:xfrm>
            <a:off x="6817317" y="5054602"/>
            <a:ext cx="413483" cy="279400"/>
          </a:xfrm>
        </p:spPr>
        <p:txBody>
          <a:bodyPr/>
          <a:lstStyle/>
          <a:p>
            <a:pPr>
              <a:defRPr/>
            </a:pPr>
            <a:fld id="{2302D86C-2F9B-467B-A140-6A18ABC93DCD}" type="slidenum">
              <a:rPr lang="en-US" altLang="en-US" smtClean="0"/>
              <a:pPr>
                <a:defRPr/>
              </a:pPr>
              <a:t>‹#›</a:t>
            </a:fld>
            <a:endParaRPr lang="en-US" alt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9068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spTree>
    <p:extLst>
      <p:ext uri="{BB962C8B-B14F-4D97-AF65-F5344CB8AC3E}">
        <p14:creationId xmlns:p14="http://schemas.microsoft.com/office/powerpoint/2010/main" val="355617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2507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471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spTree>
    <p:extLst>
      <p:ext uri="{BB962C8B-B14F-4D97-AF65-F5344CB8AC3E}">
        <p14:creationId xmlns:p14="http://schemas.microsoft.com/office/powerpoint/2010/main" val="1058767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7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7136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4580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921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spTree>
    <p:extLst>
      <p:ext uri="{BB962C8B-B14F-4D97-AF65-F5344CB8AC3E}">
        <p14:creationId xmlns:p14="http://schemas.microsoft.com/office/powerpoint/2010/main" val="2335354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8226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spTree>
    <p:extLst>
      <p:ext uri="{BB962C8B-B14F-4D97-AF65-F5344CB8AC3E}">
        <p14:creationId xmlns:p14="http://schemas.microsoft.com/office/powerpoint/2010/main" val="2024774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5576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8824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6B1D0DC-E850-4B5E-9CF0-CE8FB705C5B0}" type="datetimeFigureOut">
              <a:rPr lang="en-US" altLang="en-US" smtClean="0"/>
              <a:pPr>
                <a:defRPr/>
              </a:pPr>
              <a:t>10/20/2017</a:t>
            </a:fld>
            <a:endParaRPr lang="en-US" alt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6470C334-9FDE-46A8-8AD9-EBB739AD23E5}" type="slidenum">
              <a:rPr lang="en-US" altLang="en-US" smtClean="0"/>
              <a:pPr>
                <a:defRPr/>
              </a:pPr>
              <a:t>‹#›</a:t>
            </a:fld>
            <a:endParaRPr lang="en-US" altLang="en-US"/>
          </a:p>
        </p:txBody>
      </p:sp>
    </p:spTree>
    <p:extLst>
      <p:ext uri="{BB962C8B-B14F-4D97-AF65-F5344CB8AC3E}">
        <p14:creationId xmlns:p14="http://schemas.microsoft.com/office/powerpoint/2010/main" val="720826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9827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92983B40-263E-497C-B092-018C7F6942B9}" type="datetimeFigureOut">
              <a:rPr lang="en-US" altLang="en-US" smtClean="0"/>
              <a:pPr>
                <a:defRPr/>
              </a:pPr>
              <a:t>10/20/2017</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302D86C-2F9B-467B-A140-6A18ABC93DCD}" type="slidenum">
              <a:rPr lang="en-US" altLang="en-US" smtClean="0"/>
              <a:pPr>
                <a:defRPr/>
              </a:pPr>
              <a:t>‹#›</a:t>
            </a:fld>
            <a:endParaRPr lang="en-US" altLang="en-US"/>
          </a:p>
        </p:txBody>
      </p:sp>
    </p:spTree>
    <p:extLst>
      <p:ext uri="{BB962C8B-B14F-4D97-AF65-F5344CB8AC3E}">
        <p14:creationId xmlns:p14="http://schemas.microsoft.com/office/powerpoint/2010/main" val="2819053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30F0CFDC-D0A5-4AB6-9528-E9C70047E48D}" type="datetimeFigureOut">
              <a:rPr lang="en-US" altLang="en-US" smtClean="0"/>
              <a:pPr>
                <a:defRPr/>
              </a:pPr>
              <a:t>10/20/2017</a:t>
            </a:fld>
            <a:endParaRPr lang="en-US" alt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FCCB4F31-1042-41CB-979B-42BACF47F1D3}" type="slidenum">
              <a:rPr lang="en-US" altLang="en-US" smtClean="0"/>
              <a:pPr>
                <a:defRPr/>
              </a:pPr>
              <a:t>‹#›</a:t>
            </a:fld>
            <a:endParaRPr lang="en-US" altLang="en-US"/>
          </a:p>
        </p:txBody>
      </p:sp>
    </p:spTree>
    <p:extLst>
      <p:ext uri="{BB962C8B-B14F-4D97-AF65-F5344CB8AC3E}">
        <p14:creationId xmlns:p14="http://schemas.microsoft.com/office/powerpoint/2010/main" val="352044107"/>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46" r:id="rId12"/>
    <p:sldLayoutId id="2147484047" r:id="rId13"/>
    <p:sldLayoutId id="2147484048" r:id="rId14"/>
    <p:sldLayoutId id="2147484049" r:id="rId15"/>
    <p:sldLayoutId id="2147484050" r:id="rId16"/>
    <p:sldLayoutId id="2147484051"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rhpcs.org/uploads/3/8/1/3/38131277/whattobringwinter.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moss.uidaho.edu/"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moss.uidaho.edu/" TargetMode="External"/><Relationship Id="rId2" Type="http://schemas.openxmlformats.org/officeDocument/2006/relationships/hyperlink" Target="https://drive.google.com/open?id=0B94Gq-zWpjOvZHBXcnhURFBTOXRzeXF2dDNmcGxTUFd2cC1n"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mailto:6th.grade.moss.lowell@gmail.co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600200" y="1905000"/>
            <a:ext cx="5943600" cy="1524000"/>
          </a:xfrm>
        </p:spPr>
        <p:txBody>
          <a:bodyPr/>
          <a:lstStyle/>
          <a:p>
            <a:pPr eaLnBrk="1" hangingPunct="1">
              <a:defRPr/>
            </a:pPr>
            <a:r>
              <a:rPr lang="en-US" altLang="en-US" sz="3600" dirty="0" smtClean="0"/>
              <a:t>McCall Outdoor Science School (</a:t>
            </a:r>
            <a:r>
              <a:rPr lang="en-US" altLang="en-US" sz="3600" dirty="0" smtClean="0"/>
              <a:t>MOSS)</a:t>
            </a:r>
            <a:endParaRPr lang="en-US" altLang="en-US" sz="3600" dirty="0" smtClean="0"/>
          </a:p>
        </p:txBody>
      </p:sp>
      <p:sp>
        <p:nvSpPr>
          <p:cNvPr id="2051" name="Rectangle 3"/>
          <p:cNvSpPr>
            <a:spLocks noGrp="1" noChangeArrowheads="1"/>
          </p:cNvSpPr>
          <p:nvPr>
            <p:ph type="subTitle" idx="1"/>
          </p:nvPr>
        </p:nvSpPr>
        <p:spPr>
          <a:xfrm>
            <a:off x="1935788" y="3810000"/>
            <a:ext cx="5455611" cy="1377651"/>
          </a:xfrm>
        </p:spPr>
        <p:txBody>
          <a:bodyPr>
            <a:normAutofit/>
          </a:bodyPr>
          <a:lstStyle/>
          <a:p>
            <a:pPr eaLnBrk="1" hangingPunct="1">
              <a:defRPr/>
            </a:pPr>
            <a:r>
              <a:rPr lang="en-US" altLang="en-US" sz="2800" dirty="0" smtClean="0"/>
              <a:t>Lowell MOSS Experience</a:t>
            </a:r>
          </a:p>
          <a:p>
            <a:pPr eaLnBrk="1" hangingPunct="1">
              <a:defRPr/>
            </a:pPr>
            <a:r>
              <a:rPr lang="en-US" altLang="en-US" sz="2800" dirty="0" smtClean="0"/>
              <a:t>January 29-Feb 1, 2018</a:t>
            </a:r>
          </a:p>
        </p:txBody>
      </p:sp>
      <p:pic>
        <p:nvPicPr>
          <p:cNvPr id="2" name="Picture 1"/>
          <p:cNvPicPr>
            <a:picLocks noChangeAspect="1"/>
          </p:cNvPicPr>
          <p:nvPr/>
        </p:nvPicPr>
        <p:blipFill>
          <a:blip r:embed="rId2"/>
          <a:stretch>
            <a:fillRect/>
          </a:stretch>
        </p:blipFill>
        <p:spPr>
          <a:xfrm>
            <a:off x="1752600" y="3782758"/>
            <a:ext cx="981541" cy="7437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9600" y="609600"/>
            <a:ext cx="7924800" cy="5600700"/>
          </a:xfrm>
          <a:prstGeom prst="rect">
            <a:avLst/>
          </a:prstGeom>
        </p:spPr>
      </p:pic>
    </p:spTree>
    <p:extLst>
      <p:ext uri="{BB962C8B-B14F-4D97-AF65-F5344CB8AC3E}">
        <p14:creationId xmlns:p14="http://schemas.microsoft.com/office/powerpoint/2010/main" val="1471349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85800" y="609600"/>
            <a:ext cx="7772400" cy="5543550"/>
          </a:xfrm>
          <a:prstGeom prst="rect">
            <a:avLst/>
          </a:prstGeom>
        </p:spPr>
      </p:pic>
    </p:spTree>
    <p:extLst>
      <p:ext uri="{BB962C8B-B14F-4D97-AF65-F5344CB8AC3E}">
        <p14:creationId xmlns:p14="http://schemas.microsoft.com/office/powerpoint/2010/main" val="1382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85800" y="609600"/>
            <a:ext cx="7772400" cy="5600700"/>
          </a:xfrm>
          <a:prstGeom prst="rect">
            <a:avLst/>
          </a:prstGeom>
        </p:spPr>
      </p:pic>
    </p:spTree>
    <p:extLst>
      <p:ext uri="{BB962C8B-B14F-4D97-AF65-F5344CB8AC3E}">
        <p14:creationId xmlns:p14="http://schemas.microsoft.com/office/powerpoint/2010/main" val="537574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85800" y="609600"/>
            <a:ext cx="7848600" cy="5600700"/>
          </a:xfrm>
          <a:prstGeom prst="rect">
            <a:avLst/>
          </a:prstGeom>
        </p:spPr>
      </p:pic>
    </p:spTree>
    <p:extLst>
      <p:ext uri="{BB962C8B-B14F-4D97-AF65-F5344CB8AC3E}">
        <p14:creationId xmlns:p14="http://schemas.microsoft.com/office/powerpoint/2010/main" val="2039955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9600" y="685800"/>
            <a:ext cx="7848600" cy="5544847"/>
          </a:xfrm>
          <a:prstGeom prst="rect">
            <a:avLst/>
          </a:prstGeom>
        </p:spPr>
      </p:pic>
    </p:spTree>
    <p:extLst>
      <p:ext uri="{BB962C8B-B14F-4D97-AF65-F5344CB8AC3E}">
        <p14:creationId xmlns:p14="http://schemas.microsoft.com/office/powerpoint/2010/main" val="1924055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IMG_039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685800" y="609600"/>
            <a:ext cx="7696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609600"/>
            <a:ext cx="7947646" cy="5638800"/>
          </a:xfrm>
          <a:prstGeom prst="rect">
            <a:avLst/>
          </a:prstGeom>
        </p:spPr>
      </p:pic>
    </p:spTree>
    <p:extLst>
      <p:ext uri="{BB962C8B-B14F-4D97-AF65-F5344CB8AC3E}">
        <p14:creationId xmlns:p14="http://schemas.microsoft.com/office/powerpoint/2010/main" val="2756613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altLang="en-US" smtClean="0"/>
              <a:t>Cabins &amp; Night Time at MOSS</a:t>
            </a:r>
          </a:p>
        </p:txBody>
      </p:sp>
      <p:pic>
        <p:nvPicPr>
          <p:cNvPr id="4" name="Picture 4"/>
          <p:cNvPicPr>
            <a:picLocks noGrp="1" noChangeAspect="1" noChangeArrowheads="1"/>
          </p:cNvPicPr>
          <p:nvPr>
            <p:ph idx="1"/>
          </p:nvPr>
        </p:nvPicPr>
        <p:blipFill rotWithShape="1">
          <a:blip r:embed="rId2"/>
          <a:srcRect b="24838"/>
          <a:stretch/>
        </p:blipFill>
        <p:spPr>
          <a:xfrm>
            <a:off x="609600" y="2490788"/>
            <a:ext cx="7924800" cy="3681412"/>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210733" y="1219200"/>
            <a:ext cx="6798734" cy="1066800"/>
          </a:xfrm>
        </p:spPr>
        <p:txBody>
          <a:bodyPr/>
          <a:lstStyle/>
          <a:p>
            <a:pPr eaLnBrk="1" hangingPunct="1">
              <a:defRPr/>
            </a:pPr>
            <a:r>
              <a:rPr lang="en-US" altLang="en-US" dirty="0" smtClean="0"/>
              <a:t>Cabin Arrangements</a:t>
            </a:r>
          </a:p>
        </p:txBody>
      </p:sp>
      <p:sp>
        <p:nvSpPr>
          <p:cNvPr id="44035" name="Rectangle 3"/>
          <p:cNvSpPr>
            <a:spLocks noGrp="1" noChangeArrowheads="1"/>
          </p:cNvSpPr>
          <p:nvPr>
            <p:ph idx="1"/>
          </p:nvPr>
        </p:nvSpPr>
        <p:spPr>
          <a:xfrm>
            <a:off x="762000" y="2362200"/>
            <a:ext cx="7696200" cy="3733800"/>
          </a:xfrm>
        </p:spPr>
        <p:txBody>
          <a:bodyPr>
            <a:normAutofit fontScale="92500" lnSpcReduction="20000"/>
          </a:bodyPr>
          <a:lstStyle/>
          <a:p>
            <a:pPr eaLnBrk="1" hangingPunct="1">
              <a:defRPr/>
            </a:pPr>
            <a:r>
              <a:rPr lang="en-US" altLang="en-US" sz="2800" dirty="0" smtClean="0"/>
              <a:t>Girl cabins are separate from boy cabins.</a:t>
            </a:r>
          </a:p>
          <a:p>
            <a:pPr eaLnBrk="1" hangingPunct="1">
              <a:defRPr/>
            </a:pPr>
            <a:r>
              <a:rPr lang="en-US" altLang="en-US" sz="2800" dirty="0" smtClean="0"/>
              <a:t>Cabins are in a </a:t>
            </a:r>
            <a:r>
              <a:rPr lang="ja-JP" altLang="en-US" sz="2800" dirty="0" smtClean="0"/>
              <a:t>“</a:t>
            </a:r>
            <a:r>
              <a:rPr lang="en-US" altLang="ja-JP" sz="2800" dirty="0" smtClean="0"/>
              <a:t>duplex</a:t>
            </a:r>
            <a:r>
              <a:rPr lang="ja-JP" altLang="en-US" sz="2800" dirty="0" smtClean="0"/>
              <a:t>”</a:t>
            </a:r>
            <a:r>
              <a:rPr lang="en-US" altLang="ja-JP" sz="2800" dirty="0" smtClean="0"/>
              <a:t> format with a connecting inside door.  </a:t>
            </a:r>
          </a:p>
          <a:p>
            <a:pPr eaLnBrk="1" hangingPunct="1">
              <a:defRPr/>
            </a:pPr>
            <a:r>
              <a:rPr lang="en-US" altLang="en-US" sz="2800" dirty="0" smtClean="0"/>
              <a:t>6 students on each side of the cabin.  </a:t>
            </a:r>
          </a:p>
          <a:p>
            <a:pPr lvl="1">
              <a:buFont typeface="Wingdings" panose="05000000000000000000" pitchFamily="2" charset="2"/>
              <a:buChar char="Ø"/>
              <a:defRPr/>
            </a:pPr>
            <a:r>
              <a:rPr lang="en-US" altLang="en-US" sz="2400" dirty="0" smtClean="0"/>
              <a:t>(Total of 12 students per cabin, 6 students on each side.)</a:t>
            </a:r>
          </a:p>
          <a:p>
            <a:pPr eaLnBrk="1" hangingPunct="1">
              <a:defRPr/>
            </a:pPr>
            <a:r>
              <a:rPr lang="en-US" altLang="en-US" sz="2800" dirty="0" smtClean="0"/>
              <a:t>At least one adult for each side of the cabin.     </a:t>
            </a:r>
          </a:p>
          <a:p>
            <a:pPr lvl="1">
              <a:buFont typeface="Wingdings" panose="05000000000000000000" pitchFamily="2" charset="2"/>
              <a:buChar char="Ø"/>
              <a:defRPr/>
            </a:pPr>
            <a:r>
              <a:rPr lang="en-US" altLang="en-US" sz="2400" dirty="0" smtClean="0"/>
              <a:t>(2 adults per Cabin)</a:t>
            </a:r>
          </a:p>
          <a:p>
            <a:pPr eaLnBrk="1" hangingPunct="1">
              <a:defRPr/>
            </a:pPr>
            <a:r>
              <a:rPr lang="en-US" altLang="en-US" sz="2800" dirty="0" smtClean="0"/>
              <a:t>Cabin arrangements are made by the Lowell Staff.</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9600" y="609600"/>
            <a:ext cx="7924800" cy="5657850"/>
          </a:xfrm>
          <a:prstGeom prst="rect">
            <a:avLst/>
          </a:prstGeom>
        </p:spPr>
      </p:pic>
    </p:spTree>
    <p:extLst>
      <p:ext uri="{BB962C8B-B14F-4D97-AF65-F5344CB8AC3E}">
        <p14:creationId xmlns:p14="http://schemas.microsoft.com/office/powerpoint/2010/main" val="60606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10733" y="914400"/>
            <a:ext cx="6798734" cy="1303867"/>
          </a:xfrm>
        </p:spPr>
        <p:txBody>
          <a:bodyPr/>
          <a:lstStyle/>
          <a:p>
            <a:pPr eaLnBrk="1" hangingPunct="1">
              <a:defRPr/>
            </a:pPr>
            <a:r>
              <a:rPr lang="en-US" altLang="en-US" dirty="0" smtClean="0"/>
              <a:t>4 Day Experience	</a:t>
            </a:r>
          </a:p>
        </p:txBody>
      </p:sp>
      <p:sp>
        <p:nvSpPr>
          <p:cNvPr id="17411" name="Rectangle 3"/>
          <p:cNvSpPr>
            <a:spLocks noGrp="1" noChangeArrowheads="1"/>
          </p:cNvSpPr>
          <p:nvPr>
            <p:ph idx="1"/>
          </p:nvPr>
        </p:nvSpPr>
        <p:spPr>
          <a:xfrm>
            <a:off x="800100" y="2438400"/>
            <a:ext cx="7620000" cy="3733800"/>
          </a:xfrm>
        </p:spPr>
        <p:txBody>
          <a:bodyPr>
            <a:normAutofit lnSpcReduction="10000"/>
          </a:bodyPr>
          <a:lstStyle/>
          <a:p>
            <a:pPr eaLnBrk="1" hangingPunct="1">
              <a:defRPr/>
            </a:pPr>
            <a:r>
              <a:rPr lang="en-US" altLang="en-US" sz="2800" dirty="0" smtClean="0"/>
              <a:t>Leave Monday morning on January 29 </a:t>
            </a:r>
            <a:r>
              <a:rPr lang="en-US" altLang="en-US" sz="2000" dirty="0" smtClean="0"/>
              <a:t>(school bus)</a:t>
            </a:r>
          </a:p>
          <a:p>
            <a:pPr eaLnBrk="1" hangingPunct="1">
              <a:defRPr/>
            </a:pPr>
            <a:r>
              <a:rPr lang="en-US" altLang="en-US" sz="2800" dirty="0" smtClean="0"/>
              <a:t>Return Thursday afternoon on February 1 </a:t>
            </a:r>
            <a:r>
              <a:rPr lang="en-US" altLang="en-US" sz="2000" dirty="0" smtClean="0"/>
              <a:t>(school bus)</a:t>
            </a:r>
            <a:endParaRPr lang="en-US" altLang="en-US" sz="2800" dirty="0" smtClean="0"/>
          </a:p>
          <a:p>
            <a:pPr eaLnBrk="1" hangingPunct="1">
              <a:defRPr/>
            </a:pPr>
            <a:r>
              <a:rPr lang="en-US" altLang="en-US" sz="2800" dirty="0" smtClean="0"/>
              <a:t>Hands on Experience with Science</a:t>
            </a:r>
          </a:p>
          <a:p>
            <a:pPr lvl="1" eaLnBrk="1" hangingPunct="1">
              <a:buFont typeface="Wingdings" panose="05000000000000000000" pitchFamily="2" charset="2"/>
              <a:buChar char="Ø"/>
              <a:defRPr/>
            </a:pPr>
            <a:r>
              <a:rPr lang="en-US" altLang="en-US" sz="2400" dirty="0" smtClean="0">
                <a:ea typeface="Arial" panose="020B0604020202020204" pitchFamily="34" charset="0"/>
              </a:rPr>
              <a:t>Develop Hypothesis</a:t>
            </a:r>
          </a:p>
          <a:p>
            <a:pPr lvl="1" eaLnBrk="1" hangingPunct="1">
              <a:buFont typeface="Wingdings" panose="05000000000000000000" pitchFamily="2" charset="2"/>
              <a:buChar char="Ø"/>
              <a:defRPr/>
            </a:pPr>
            <a:r>
              <a:rPr lang="en-US" altLang="en-US" sz="2400" dirty="0" smtClean="0">
                <a:ea typeface="Arial" panose="020B0604020202020204" pitchFamily="34" charset="0"/>
              </a:rPr>
              <a:t>Conduct Experiments</a:t>
            </a:r>
          </a:p>
          <a:p>
            <a:pPr lvl="1" eaLnBrk="1" hangingPunct="1">
              <a:buFont typeface="Wingdings" panose="05000000000000000000" pitchFamily="2" charset="2"/>
              <a:buChar char="Ø"/>
              <a:defRPr/>
            </a:pPr>
            <a:r>
              <a:rPr lang="en-US" altLang="en-US" sz="2400" dirty="0" smtClean="0">
                <a:ea typeface="Arial" panose="020B0604020202020204" pitchFamily="34" charset="0"/>
              </a:rPr>
              <a:t>Aligned to Science Standards and Common Core</a:t>
            </a:r>
          </a:p>
          <a:p>
            <a:pPr lvl="1" eaLnBrk="1" hangingPunct="1">
              <a:buFont typeface="Wingdings" panose="05000000000000000000" pitchFamily="2" charset="2"/>
              <a:buChar char="Ø"/>
              <a:defRPr/>
            </a:pPr>
            <a:r>
              <a:rPr lang="en-US" altLang="en-US" sz="2400" dirty="0" smtClean="0">
                <a:ea typeface="Arial" panose="020B0604020202020204" pitchFamily="34" charset="0"/>
              </a:rPr>
              <a:t>Fun, Fun, Fun!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9600" y="609600"/>
            <a:ext cx="7924800" cy="5638800"/>
          </a:xfrm>
          <a:prstGeom prst="rect">
            <a:avLst/>
          </a:prstGeom>
        </p:spPr>
      </p:pic>
    </p:spTree>
    <p:extLst>
      <p:ext uri="{BB962C8B-B14F-4D97-AF65-F5344CB8AC3E}">
        <p14:creationId xmlns:p14="http://schemas.microsoft.com/office/powerpoint/2010/main" val="2665209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9600" y="609600"/>
            <a:ext cx="7924800" cy="5657850"/>
          </a:xfrm>
          <a:prstGeom prst="rect">
            <a:avLst/>
          </a:prstGeom>
        </p:spPr>
      </p:pic>
    </p:spTree>
    <p:extLst>
      <p:ext uri="{BB962C8B-B14F-4D97-AF65-F5344CB8AC3E}">
        <p14:creationId xmlns:p14="http://schemas.microsoft.com/office/powerpoint/2010/main" val="3401623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143000" y="1371600"/>
            <a:ext cx="6934200" cy="1066800"/>
          </a:xfrm>
        </p:spPr>
        <p:txBody>
          <a:bodyPr/>
          <a:lstStyle/>
          <a:p>
            <a:pPr eaLnBrk="1" hangingPunct="1">
              <a:defRPr/>
            </a:pPr>
            <a:r>
              <a:rPr lang="en-US" altLang="en-US" dirty="0" smtClean="0"/>
              <a:t>A Few Reminders</a:t>
            </a:r>
          </a:p>
        </p:txBody>
      </p:sp>
      <p:sp>
        <p:nvSpPr>
          <p:cNvPr id="3075" name="Rectangle 3"/>
          <p:cNvSpPr>
            <a:spLocks noGrp="1" noChangeArrowheads="1"/>
          </p:cNvSpPr>
          <p:nvPr>
            <p:ph idx="1"/>
          </p:nvPr>
        </p:nvSpPr>
        <p:spPr>
          <a:xfrm>
            <a:off x="838200" y="2521527"/>
            <a:ext cx="7543800" cy="3048000"/>
          </a:xfrm>
        </p:spPr>
        <p:txBody>
          <a:bodyPr>
            <a:normAutofit/>
          </a:bodyPr>
          <a:lstStyle/>
          <a:p>
            <a:pPr eaLnBrk="1" hangingPunct="1">
              <a:lnSpc>
                <a:spcPct val="90000"/>
              </a:lnSpc>
              <a:defRPr/>
            </a:pPr>
            <a:r>
              <a:rPr lang="en-US" sz="2800" dirty="0" smtClean="0"/>
              <a:t>What to Bring</a:t>
            </a:r>
          </a:p>
          <a:p>
            <a:pPr lvl="1" eaLnBrk="1" hangingPunct="1">
              <a:lnSpc>
                <a:spcPct val="90000"/>
              </a:lnSpc>
              <a:buFont typeface="Wingdings" panose="05000000000000000000" pitchFamily="2" charset="2"/>
              <a:buChar char="Ø"/>
              <a:defRPr/>
            </a:pPr>
            <a:r>
              <a:rPr lang="en-US" sz="2800" dirty="0" smtClean="0"/>
              <a:t>See </a:t>
            </a:r>
            <a:r>
              <a:rPr lang="en-US" sz="2800" dirty="0" smtClean="0">
                <a:hlinkClick r:id="rId3"/>
              </a:rPr>
              <a:t>Attached List </a:t>
            </a:r>
            <a:r>
              <a:rPr lang="en-US" sz="2800" dirty="0" smtClean="0"/>
              <a:t>and/or Lowell Website </a:t>
            </a:r>
          </a:p>
          <a:p>
            <a:pPr eaLnBrk="1" hangingPunct="1">
              <a:lnSpc>
                <a:spcPct val="90000"/>
              </a:lnSpc>
              <a:defRPr/>
            </a:pPr>
            <a:r>
              <a:rPr lang="en-US" sz="2800" dirty="0" smtClean="0"/>
              <a:t>If you are interested in being a chaperone, complete the mini-application form.  If you are selected, there will be an additional background check through the Boise School District.</a:t>
            </a:r>
          </a:p>
          <a:p>
            <a:pPr eaLnBrk="1" hangingPunct="1">
              <a:lnSpc>
                <a:spcPct val="90000"/>
              </a:lnSpc>
              <a:defRPr/>
            </a:pPr>
            <a:endParaRPr lang="en-US" sz="2400" dirty="0" smtClean="0">
              <a:ea typeface="+mn-ea"/>
            </a:endParaRPr>
          </a:p>
          <a:p>
            <a:pPr lvl="1" eaLnBrk="1" hangingPunct="1">
              <a:lnSpc>
                <a:spcPct val="90000"/>
              </a:lnSpc>
              <a:defRPr/>
            </a:pPr>
            <a:endParaRPr lang="en-US" sz="2000" dirty="0" smtClean="0"/>
          </a:p>
        </p:txBody>
      </p:sp>
      <p:pic>
        <p:nvPicPr>
          <p:cNvPr id="2" name="Picture 1" descr="The IPKat: Monday miscellan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V="1">
            <a:off x="1305522" y="925060"/>
            <a:ext cx="762537" cy="165561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006764" y="1149861"/>
            <a:ext cx="6375236" cy="1212339"/>
          </a:xfrm>
        </p:spPr>
        <p:txBody>
          <a:bodyPr/>
          <a:lstStyle/>
          <a:p>
            <a:pPr eaLnBrk="1" hangingPunct="1">
              <a:defRPr/>
            </a:pPr>
            <a:r>
              <a:rPr lang="en-US" altLang="en-US" dirty="0" smtClean="0"/>
              <a:t>A Few Reminders Continued</a:t>
            </a:r>
          </a:p>
        </p:txBody>
      </p:sp>
      <p:sp>
        <p:nvSpPr>
          <p:cNvPr id="3075" name="Rectangle 3"/>
          <p:cNvSpPr>
            <a:spLocks noGrp="1" noChangeArrowheads="1"/>
          </p:cNvSpPr>
          <p:nvPr>
            <p:ph idx="1"/>
          </p:nvPr>
        </p:nvSpPr>
        <p:spPr>
          <a:xfrm>
            <a:off x="838200" y="2362200"/>
            <a:ext cx="7543800" cy="3810000"/>
          </a:xfrm>
        </p:spPr>
        <p:txBody>
          <a:bodyPr>
            <a:normAutofit/>
          </a:bodyPr>
          <a:lstStyle/>
          <a:p>
            <a:pPr eaLnBrk="1" hangingPunct="1">
              <a:lnSpc>
                <a:spcPct val="90000"/>
              </a:lnSpc>
              <a:defRPr/>
            </a:pPr>
            <a:r>
              <a:rPr lang="en-US" sz="2400" dirty="0" smtClean="0">
                <a:ea typeface="+mn-ea"/>
              </a:rPr>
              <a:t>Finances:</a:t>
            </a:r>
          </a:p>
          <a:p>
            <a:pPr lvl="1" eaLnBrk="1" hangingPunct="1">
              <a:lnSpc>
                <a:spcPct val="90000"/>
              </a:lnSpc>
              <a:buFont typeface="Wingdings" panose="05000000000000000000" pitchFamily="2" charset="2"/>
              <a:buChar char="Ø"/>
              <a:defRPr/>
            </a:pPr>
            <a:r>
              <a:rPr lang="en-US" sz="2400" dirty="0" smtClean="0"/>
              <a:t>Overall cost is $250.00 which includes transportation.  This will be reduced through fundraisers.</a:t>
            </a:r>
          </a:p>
          <a:p>
            <a:pPr lvl="1" eaLnBrk="1" hangingPunct="1">
              <a:lnSpc>
                <a:spcPct val="90000"/>
              </a:lnSpc>
              <a:buFont typeface="Wingdings" panose="05000000000000000000" pitchFamily="2" charset="2"/>
              <a:buChar char="Ø"/>
              <a:defRPr/>
            </a:pPr>
            <a:r>
              <a:rPr lang="en-US" sz="2400" dirty="0" smtClean="0"/>
              <a:t>You may start making payments now, either to Lowell PTSA or in a form of a donation to Boise School District Foundation (attn. Lowell MOSS)</a:t>
            </a:r>
          </a:p>
          <a:p>
            <a:pPr lvl="1" eaLnBrk="1" hangingPunct="1">
              <a:lnSpc>
                <a:spcPct val="90000"/>
              </a:lnSpc>
              <a:buFont typeface="Wingdings" panose="05000000000000000000" pitchFamily="2" charset="2"/>
              <a:buChar char="Ø"/>
              <a:defRPr/>
            </a:pPr>
            <a:r>
              <a:rPr lang="en-US" sz="2400" dirty="0" smtClean="0"/>
              <a:t>There are partial scholarships available.  Please notify Mr. </a:t>
            </a:r>
            <a:r>
              <a:rPr lang="en-US" sz="2400" dirty="0" err="1" smtClean="0"/>
              <a:t>Sica</a:t>
            </a:r>
            <a:r>
              <a:rPr lang="en-US" sz="2400" dirty="0" smtClean="0"/>
              <a:t>, D</a:t>
            </a:r>
          </a:p>
          <a:p>
            <a:pPr lvl="1" eaLnBrk="1" hangingPunct="1">
              <a:lnSpc>
                <a:spcPct val="90000"/>
              </a:lnSpc>
              <a:buFont typeface="Wingdings" panose="05000000000000000000" pitchFamily="2" charset="2"/>
              <a:buChar char="Ø"/>
              <a:defRPr/>
            </a:pPr>
            <a:r>
              <a:rPr lang="en-US" sz="2400" dirty="0" smtClean="0"/>
              <a:t>Final payment is due January 11, 2016</a:t>
            </a:r>
          </a:p>
          <a:p>
            <a:pPr eaLnBrk="1" hangingPunct="1">
              <a:lnSpc>
                <a:spcPct val="90000"/>
              </a:lnSpc>
              <a:defRPr/>
            </a:pPr>
            <a:endParaRPr lang="en-US" sz="2400" dirty="0" smtClean="0">
              <a:ea typeface="+mn-ea"/>
            </a:endParaRPr>
          </a:p>
          <a:p>
            <a:pPr lvl="1" eaLnBrk="1" hangingPunct="1">
              <a:lnSpc>
                <a:spcPct val="90000"/>
              </a:lnSpc>
              <a:defRPr/>
            </a:pPr>
            <a:endParaRPr lang="en-US" sz="2000" dirty="0" smtClean="0"/>
          </a:p>
        </p:txBody>
      </p:sp>
      <p:pic>
        <p:nvPicPr>
          <p:cNvPr id="2" name="Picture 1"/>
          <p:cNvPicPr>
            <a:picLocks noChangeAspect="1"/>
          </p:cNvPicPr>
          <p:nvPr/>
        </p:nvPicPr>
        <p:blipFill>
          <a:blip r:embed="rId3"/>
          <a:stretch>
            <a:fillRect/>
          </a:stretch>
        </p:blipFill>
        <p:spPr>
          <a:xfrm>
            <a:off x="627990" y="1326490"/>
            <a:ext cx="1413410" cy="762066"/>
          </a:xfrm>
          <a:prstGeom prst="rect">
            <a:avLst/>
          </a:prstGeom>
        </p:spPr>
      </p:pic>
    </p:spTree>
    <p:extLst>
      <p:ext uri="{BB962C8B-B14F-4D97-AF65-F5344CB8AC3E}">
        <p14:creationId xmlns:p14="http://schemas.microsoft.com/office/powerpoint/2010/main" val="19891748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43000" y="1372537"/>
            <a:ext cx="6798734" cy="1065863"/>
          </a:xfrm>
        </p:spPr>
        <p:txBody>
          <a:bodyPr/>
          <a:lstStyle/>
          <a:p>
            <a:pPr eaLnBrk="1" hangingPunct="1">
              <a:defRPr/>
            </a:pPr>
            <a:r>
              <a:rPr lang="en-US" altLang="en-US" dirty="0" smtClean="0"/>
              <a:t>Action Items</a:t>
            </a:r>
          </a:p>
        </p:txBody>
      </p:sp>
      <p:sp>
        <p:nvSpPr>
          <p:cNvPr id="43011" name="Rectangle 3"/>
          <p:cNvSpPr>
            <a:spLocks noGrp="1" noChangeArrowheads="1"/>
          </p:cNvSpPr>
          <p:nvPr>
            <p:ph idx="1"/>
          </p:nvPr>
        </p:nvSpPr>
        <p:spPr>
          <a:xfrm>
            <a:off x="914400" y="2514600"/>
            <a:ext cx="7543800" cy="3581400"/>
          </a:xfrm>
        </p:spPr>
        <p:txBody>
          <a:bodyPr>
            <a:normAutofit fontScale="92500"/>
          </a:bodyPr>
          <a:lstStyle/>
          <a:p>
            <a:pPr marL="457200" indent="-457200" eaLnBrk="1" hangingPunct="1">
              <a:lnSpc>
                <a:spcPct val="90000"/>
              </a:lnSpc>
              <a:buFont typeface="Wingdings" panose="05000000000000000000" pitchFamily="2" charset="2"/>
              <a:buAutoNum type="arabicPeriod"/>
              <a:defRPr/>
            </a:pPr>
            <a:r>
              <a:rPr lang="en-US" altLang="en-US" sz="2800" dirty="0" smtClean="0"/>
              <a:t>Save $ 250 for the cost of MOSS (This price will be reduced depending upon the level of fundraising.) </a:t>
            </a:r>
          </a:p>
          <a:p>
            <a:pPr lvl="1">
              <a:lnSpc>
                <a:spcPct val="90000"/>
              </a:lnSpc>
              <a:buFont typeface="Wingdings" pitchFamily="2" charset="2"/>
              <a:buChar char="Ø"/>
              <a:defRPr/>
            </a:pPr>
            <a:r>
              <a:rPr lang="en-US" altLang="en-US" sz="3000" dirty="0" smtClean="0">
                <a:solidFill>
                  <a:schemeClr val="accent1"/>
                </a:solidFill>
              </a:rPr>
              <a:t>Payable to: BSD Foundation or Lowell PTSA.</a:t>
            </a:r>
          </a:p>
          <a:p>
            <a:pPr marL="457200" indent="-457200" eaLnBrk="1" hangingPunct="1">
              <a:lnSpc>
                <a:spcPct val="90000"/>
              </a:lnSpc>
              <a:buFont typeface="Wingdings" panose="05000000000000000000" pitchFamily="2" charset="2"/>
              <a:buAutoNum type="arabicPeriod"/>
              <a:defRPr/>
            </a:pPr>
            <a:r>
              <a:rPr lang="en-US" altLang="en-US" sz="2800" dirty="0" smtClean="0"/>
              <a:t>Gather the necessary clothing items.  *Waterproof Boots!</a:t>
            </a:r>
          </a:p>
          <a:p>
            <a:pPr marL="457200" indent="-457200" eaLnBrk="1" hangingPunct="1">
              <a:lnSpc>
                <a:spcPct val="90000"/>
              </a:lnSpc>
              <a:buFont typeface="Wingdings" panose="05000000000000000000" pitchFamily="2" charset="2"/>
              <a:buAutoNum type="arabicPeriod"/>
              <a:defRPr/>
            </a:pPr>
            <a:r>
              <a:rPr lang="en-US" altLang="en-US" sz="2800" dirty="0" smtClean="0"/>
              <a:t>Please register your student for MOSS, </a:t>
            </a:r>
          </a:p>
          <a:p>
            <a:pPr lvl="1" indent="-342900" eaLnBrk="1" hangingPunct="1">
              <a:lnSpc>
                <a:spcPct val="90000"/>
              </a:lnSpc>
              <a:buFont typeface="Wingdings" panose="05000000000000000000" pitchFamily="2" charset="2"/>
              <a:buChar char="Ø"/>
              <a:defRPr/>
            </a:pPr>
            <a:r>
              <a:rPr lang="en-US" altLang="en-US" sz="2800" dirty="0" smtClean="0">
                <a:ea typeface="Arial" panose="020B0604020202020204" pitchFamily="34" charset="0"/>
              </a:rPr>
              <a:t> Link: </a:t>
            </a:r>
            <a:r>
              <a:rPr lang="en-US" altLang="en-US" sz="2800" b="1" dirty="0" smtClean="0">
                <a:ea typeface="Arial" panose="020B0604020202020204" pitchFamily="34" charset="0"/>
                <a:hlinkClick r:id="rId2"/>
              </a:rPr>
              <a:t>https://moss.uidaho.edu/</a:t>
            </a:r>
            <a:endParaRPr lang="en-US" altLang="en-US" sz="2800" b="1" dirty="0" smtClean="0">
              <a:ea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143000" y="1372537"/>
            <a:ext cx="6798734" cy="1065863"/>
          </a:xfrm>
        </p:spPr>
        <p:txBody>
          <a:bodyPr/>
          <a:lstStyle/>
          <a:p>
            <a:pPr eaLnBrk="1" hangingPunct="1">
              <a:defRPr/>
            </a:pPr>
            <a:r>
              <a:rPr lang="en-US" altLang="en-US" dirty="0" smtClean="0"/>
              <a:t>Action Items Continued</a:t>
            </a:r>
          </a:p>
        </p:txBody>
      </p:sp>
      <p:sp>
        <p:nvSpPr>
          <p:cNvPr id="43011" name="Rectangle 3"/>
          <p:cNvSpPr>
            <a:spLocks noGrp="1" noChangeArrowheads="1"/>
          </p:cNvSpPr>
          <p:nvPr>
            <p:ph idx="1"/>
          </p:nvPr>
        </p:nvSpPr>
        <p:spPr>
          <a:xfrm>
            <a:off x="914400" y="2514600"/>
            <a:ext cx="7620000" cy="3505200"/>
          </a:xfrm>
        </p:spPr>
        <p:txBody>
          <a:bodyPr>
            <a:noAutofit/>
          </a:bodyPr>
          <a:lstStyle/>
          <a:p>
            <a:pPr marL="457200" indent="-457200" eaLnBrk="1" hangingPunct="1">
              <a:lnSpc>
                <a:spcPct val="90000"/>
              </a:lnSpc>
              <a:buFont typeface="+mj-lt"/>
              <a:buAutoNum type="arabicPeriod" startAt="4"/>
              <a:defRPr/>
            </a:pPr>
            <a:r>
              <a:rPr lang="en-US" altLang="en-US" sz="2800" dirty="0" smtClean="0"/>
              <a:t>Complete a medical release form.  </a:t>
            </a:r>
          </a:p>
          <a:p>
            <a:pPr lvl="1">
              <a:lnSpc>
                <a:spcPct val="90000"/>
              </a:lnSpc>
              <a:buFont typeface="Wingdings" pitchFamily="2" charset="2"/>
              <a:buChar char="Ø"/>
              <a:defRPr/>
            </a:pPr>
            <a:r>
              <a:rPr lang="en-US" altLang="en-US" sz="2800" dirty="0" smtClean="0"/>
              <a:t>Link: </a:t>
            </a:r>
            <a:r>
              <a:rPr lang="en-US" altLang="en-US" sz="2800" b="1" dirty="0" smtClean="0">
                <a:hlinkClick r:id="rId2"/>
              </a:rPr>
              <a:t>Fieldtrip Medical Authorization</a:t>
            </a:r>
            <a:endParaRPr lang="en-US" altLang="en-US" sz="2800" b="1" dirty="0" smtClean="0"/>
          </a:p>
          <a:p>
            <a:pPr marL="457200" indent="-457200" eaLnBrk="1" hangingPunct="1">
              <a:lnSpc>
                <a:spcPct val="90000"/>
              </a:lnSpc>
              <a:buFont typeface="+mj-lt"/>
              <a:buAutoNum type="arabicPeriod" startAt="4"/>
              <a:defRPr/>
            </a:pPr>
            <a:r>
              <a:rPr lang="en-US" altLang="en-US" sz="2800" dirty="0" smtClean="0"/>
              <a:t>Communicate to Lowell staff/nurse if your child has unique needs, e.g.   medications, allergies, etc. </a:t>
            </a:r>
          </a:p>
          <a:p>
            <a:pPr marL="457200" indent="-457200" eaLnBrk="1" hangingPunct="1">
              <a:lnSpc>
                <a:spcPct val="90000"/>
              </a:lnSpc>
              <a:buFont typeface="+mj-lt"/>
              <a:buAutoNum type="arabicPeriod" startAt="4"/>
              <a:defRPr/>
            </a:pPr>
            <a:r>
              <a:rPr lang="en-US" altLang="en-US" sz="2800" dirty="0" smtClean="0"/>
              <a:t>Complete a Chaperone Application Form if are interested in chaperoning at MOSS, </a:t>
            </a:r>
          </a:p>
          <a:p>
            <a:pPr lvl="1">
              <a:lnSpc>
                <a:spcPct val="90000"/>
              </a:lnSpc>
              <a:buFont typeface="Wingdings" pitchFamily="2" charset="2"/>
              <a:buChar char="Ø"/>
              <a:defRPr/>
            </a:pPr>
            <a:r>
              <a:rPr lang="en-US" altLang="en-US" sz="2800" dirty="0" smtClean="0"/>
              <a:t>Link: </a:t>
            </a:r>
            <a:r>
              <a:rPr lang="en-US" altLang="en-US" sz="2800" b="1" dirty="0" smtClean="0">
                <a:hlinkClick r:id="rId3"/>
              </a:rPr>
              <a:t>https://moss.uidaho.edu/</a:t>
            </a:r>
            <a:r>
              <a:rPr lang="en-US" altLang="en-US" sz="2800" b="1" dirty="0" smtClean="0"/>
              <a:t>.</a:t>
            </a:r>
          </a:p>
        </p:txBody>
      </p:sp>
    </p:spTree>
    <p:extLst>
      <p:ext uri="{BB962C8B-B14F-4D97-AF65-F5344CB8AC3E}">
        <p14:creationId xmlns:p14="http://schemas.microsoft.com/office/powerpoint/2010/main" val="16352260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idx="1"/>
          </p:nvPr>
        </p:nvSpPr>
        <p:spPr/>
        <p:txBody>
          <a:bodyPr>
            <a:normAutofit/>
          </a:bodyPr>
          <a:lstStyle/>
          <a:p>
            <a:r>
              <a:rPr lang="en-US" sz="2800" b="1" dirty="0" smtClean="0"/>
              <a:t>For additional questions after todays meeting please submit to:</a:t>
            </a:r>
          </a:p>
          <a:p>
            <a:pPr lvl="1">
              <a:buFont typeface="Wingdings" pitchFamily="2" charset="2"/>
              <a:buChar char="Ø"/>
            </a:pPr>
            <a:r>
              <a:rPr lang="en-US" sz="2800" b="1" dirty="0">
                <a:hlinkClick r:id="rId2"/>
              </a:rPr>
              <a:t>6th.grade.moss.lowell@gmail.com</a:t>
            </a:r>
            <a:r>
              <a:rPr lang="en-US" sz="2800" b="1" dirty="0"/>
              <a:t> </a:t>
            </a:r>
          </a:p>
        </p:txBody>
      </p:sp>
    </p:spTree>
    <p:extLst>
      <p:ext uri="{BB962C8B-B14F-4D97-AF65-F5344CB8AC3E}">
        <p14:creationId xmlns:p14="http://schemas.microsoft.com/office/powerpoint/2010/main" val="1316021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dirty="0" smtClean="0">
                <a:latin typeface="Arial" panose="020B0604020202020204" pitchFamily="34" charset="0"/>
                <a:cs typeface="Arial" panose="020B0604020202020204" pitchFamily="34" charset="0"/>
              </a:rPr>
              <a:t>Q and A</a:t>
            </a:r>
          </a:p>
        </p:txBody>
      </p:sp>
      <p:pic>
        <p:nvPicPr>
          <p:cNvPr id="3" name="Content Placeholder 2" descr="May | 2012 | The Unknown Cystic"/>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47800" y="2743200"/>
            <a:ext cx="6400800" cy="3363226"/>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from 10/18/17</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Can I take a shower every night? Yes, of course. Kids can shower in the morning or at night.</a:t>
            </a:r>
          </a:p>
          <a:p>
            <a:r>
              <a:rPr lang="en-US" dirty="0" smtClean="0"/>
              <a:t>Can I pick who is in my cabin? Yes you can choose one friend to be in your cabin. Lowell staff will make cabin assignments.</a:t>
            </a:r>
          </a:p>
          <a:p>
            <a:r>
              <a:rPr lang="en-US" dirty="0" smtClean="0"/>
              <a:t>What if I want to switch cabins once I’m already at MOSS. Can I switch? No</a:t>
            </a:r>
          </a:p>
          <a:p>
            <a:r>
              <a:rPr lang="en-US" dirty="0" smtClean="0"/>
              <a:t>How many kids get to go MOSS? All kids are invited, and we hope all kids will go.  However, if only 15 kids sign up we will </a:t>
            </a:r>
            <a:r>
              <a:rPr lang="en-US" smtClean="0"/>
              <a:t>still attend.  </a:t>
            </a:r>
            <a:endParaRPr lang="en-US" dirty="0" smtClean="0"/>
          </a:p>
          <a:p>
            <a:r>
              <a:rPr lang="en-US" dirty="0" smtClean="0"/>
              <a:t>Will we be the only school at MOSS? No we will be sharing the camp with Cynthia Mann.  We will be sharing orientation on day 1, free time, meal times, evening programs and morning free time. We will have our own sleeping spaces and field groups. </a:t>
            </a:r>
          </a:p>
          <a:p>
            <a:endParaRPr lang="en-US" dirty="0"/>
          </a:p>
        </p:txBody>
      </p:sp>
    </p:spTree>
    <p:extLst>
      <p:ext uri="{BB962C8B-B14F-4D97-AF65-F5344CB8AC3E}">
        <p14:creationId xmlns:p14="http://schemas.microsoft.com/office/powerpoint/2010/main" val="28492791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pPr eaLnBrk="1" hangingPunct="1">
              <a:defRPr/>
            </a:pPr>
            <a:r>
              <a:rPr lang="en-US" altLang="en-US" dirty="0" smtClean="0"/>
              <a:t>Photos</a:t>
            </a:r>
          </a:p>
        </p:txBody>
      </p:sp>
      <p:sp>
        <p:nvSpPr>
          <p:cNvPr id="18435" name="Rectangle 3"/>
          <p:cNvSpPr>
            <a:spLocks noGrp="1" noChangeArrowheads="1"/>
          </p:cNvSpPr>
          <p:nvPr>
            <p:ph type="subTitle" idx="1"/>
          </p:nvPr>
        </p:nvSpPr>
        <p:spPr/>
        <p:txBody>
          <a:bodyPr/>
          <a:lstStyle/>
          <a:p>
            <a:pPr eaLnBrk="1" hangingPunct="1">
              <a:defRPr/>
            </a:pPr>
            <a:r>
              <a:rPr lang="en-US" dirty="0" smtClean="0">
                <a:ea typeface="+mn-ea"/>
              </a:rPr>
              <a:t>Shared from other Elementary School’s </a:t>
            </a:r>
          </a:p>
          <a:p>
            <a:pPr eaLnBrk="1" hangingPunct="1">
              <a:defRPr/>
            </a:pPr>
            <a:r>
              <a:rPr lang="en-US" dirty="0" smtClean="0">
                <a:ea typeface="+mn-ea"/>
              </a:rPr>
              <a:t>in Boise School District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609600"/>
            <a:ext cx="7885536" cy="5638800"/>
          </a:xfrm>
          <a:prstGeom prst="rect">
            <a:avLst/>
          </a:prstGeom>
        </p:spPr>
      </p:pic>
    </p:spTree>
    <p:extLst>
      <p:ext uri="{BB962C8B-B14F-4D97-AF65-F5344CB8AC3E}">
        <p14:creationId xmlns:p14="http://schemas.microsoft.com/office/powerpoint/2010/main" val="3885760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571501"/>
            <a:ext cx="7924800" cy="5714999"/>
          </a:xfrm>
          <a:prstGeom prst="rect">
            <a:avLst/>
          </a:prstGeom>
        </p:spPr>
      </p:pic>
    </p:spTree>
    <p:extLst>
      <p:ext uri="{BB962C8B-B14F-4D97-AF65-F5344CB8AC3E}">
        <p14:creationId xmlns:p14="http://schemas.microsoft.com/office/powerpoint/2010/main" val="1368236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8672" y="609600"/>
            <a:ext cx="7865728" cy="5562600"/>
          </a:xfrm>
          <a:prstGeom prst="rect">
            <a:avLst/>
          </a:prstGeom>
        </p:spPr>
      </p:pic>
    </p:spTree>
    <p:extLst>
      <p:ext uri="{BB962C8B-B14F-4D97-AF65-F5344CB8AC3E}">
        <p14:creationId xmlns:p14="http://schemas.microsoft.com/office/powerpoint/2010/main" val="3981555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609600"/>
            <a:ext cx="7924800" cy="5638800"/>
          </a:xfrm>
          <a:prstGeom prst="rect">
            <a:avLst/>
          </a:prstGeom>
        </p:spPr>
      </p:pic>
    </p:spTree>
    <p:extLst>
      <p:ext uri="{BB962C8B-B14F-4D97-AF65-F5344CB8AC3E}">
        <p14:creationId xmlns:p14="http://schemas.microsoft.com/office/powerpoint/2010/main" val="2854462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9600" y="609600"/>
            <a:ext cx="7924800" cy="5600699"/>
          </a:xfrm>
          <a:prstGeom prst="rect">
            <a:avLst/>
          </a:prstGeom>
        </p:spPr>
      </p:pic>
    </p:spTree>
    <p:extLst>
      <p:ext uri="{BB962C8B-B14F-4D97-AF65-F5344CB8AC3E}">
        <p14:creationId xmlns:p14="http://schemas.microsoft.com/office/powerpoint/2010/main" val="2828959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9600" y="685800"/>
            <a:ext cx="7924800" cy="5543550"/>
          </a:xfrm>
          <a:prstGeom prst="rect">
            <a:avLst/>
          </a:prstGeom>
        </p:spPr>
      </p:pic>
    </p:spTree>
    <p:extLst>
      <p:ext uri="{BB962C8B-B14F-4D97-AF65-F5344CB8AC3E}">
        <p14:creationId xmlns:p14="http://schemas.microsoft.com/office/powerpoint/2010/main" val="133552859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536</TotalTime>
  <Words>818</Words>
  <Application>Microsoft Office PowerPoint</Application>
  <PresentationFormat>On-screen Show (4:3)</PresentationFormat>
  <Paragraphs>83</Paragraphs>
  <Slides>28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ＭＳ Ｐゴシック</vt:lpstr>
      <vt:lpstr>ＭＳ Ｐゴシック</vt:lpstr>
      <vt:lpstr>Arial</vt:lpstr>
      <vt:lpstr>Calibri</vt:lpstr>
      <vt:lpstr>Garamond</vt:lpstr>
      <vt:lpstr>ＭＳ Ｐ明朝</vt:lpstr>
      <vt:lpstr>Wingdings</vt:lpstr>
      <vt:lpstr>1_Organic</vt:lpstr>
      <vt:lpstr>McCall Outdoor Science School (MOSS)</vt:lpstr>
      <vt:lpstr>4 Day Experience </vt:lpstr>
      <vt:lpstr>Photos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Cabins &amp; Night Time at MOSS</vt:lpstr>
      <vt:lpstr>Cabin Arrangements</vt:lpstr>
      <vt:lpstr>PowerPoint Presentation</vt:lpstr>
      <vt:lpstr>PowerPoint Presentation</vt:lpstr>
      <vt:lpstr>PowerPoint Presentation</vt:lpstr>
      <vt:lpstr>A Few Reminders</vt:lpstr>
      <vt:lpstr>A Few Reminders Continued</vt:lpstr>
      <vt:lpstr>Action Items</vt:lpstr>
      <vt:lpstr>Action Items Continued</vt:lpstr>
      <vt:lpstr>Contact Information</vt:lpstr>
      <vt:lpstr>Q and A</vt:lpstr>
      <vt:lpstr>Questions from 10/18/17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Moss Chaperones</dc:title>
  <dc:creator>BSD</dc:creator>
  <cp:lastModifiedBy>Adria David</cp:lastModifiedBy>
  <cp:revision>46</cp:revision>
  <dcterms:created xsi:type="dcterms:W3CDTF">2013-11-22T19:41:46Z</dcterms:created>
  <dcterms:modified xsi:type="dcterms:W3CDTF">2017-10-21T01:18:38Z</dcterms:modified>
</cp:coreProperties>
</file>